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handoutMasterIdLst>
    <p:handoutMasterId r:id="rId25"/>
  </p:handoutMasterIdLst>
  <p:sldIdLst>
    <p:sldId id="257" r:id="rId2"/>
    <p:sldId id="287" r:id="rId3"/>
    <p:sldId id="288" r:id="rId4"/>
    <p:sldId id="259" r:id="rId5"/>
    <p:sldId id="291" r:id="rId6"/>
    <p:sldId id="292" r:id="rId7"/>
    <p:sldId id="293" r:id="rId8"/>
    <p:sldId id="296" r:id="rId9"/>
    <p:sldId id="297" r:id="rId10"/>
    <p:sldId id="298" r:id="rId11"/>
    <p:sldId id="294" r:id="rId12"/>
    <p:sldId id="299" r:id="rId13"/>
    <p:sldId id="301" r:id="rId14"/>
    <p:sldId id="302" r:id="rId15"/>
    <p:sldId id="295" r:id="rId16"/>
    <p:sldId id="303" r:id="rId17"/>
    <p:sldId id="304" r:id="rId18"/>
    <p:sldId id="306" r:id="rId19"/>
    <p:sldId id="305" r:id="rId20"/>
    <p:sldId id="307" r:id="rId21"/>
    <p:sldId id="308" r:id="rId22"/>
    <p:sldId id="309" r:id="rId23"/>
  </p:sldIdLst>
  <p:sldSz cx="12192000" cy="6858000"/>
  <p:notesSz cx="7086600" cy="93726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52" d="100"/>
          <a:sy n="52" d="100"/>
        </p:scale>
        <p:origin x="90" y="13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6DFE4EE-9954-4249-A1FD-2DF2F04DA73F}" type="doc">
      <dgm:prSet loTypeId="urn:microsoft.com/office/officeart/2005/8/layout/radial4" loCatId="relationship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E195A71B-9F54-4FF0-8829-2BD01A1965E4}">
      <dgm:prSet phldrT="[Text]" custT="1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sz="3200" dirty="0">
              <a:solidFill>
                <a:schemeClr val="tx1"/>
              </a:solidFill>
            </a:rPr>
            <a:t>ATP</a:t>
          </a:r>
        </a:p>
      </dgm:t>
    </dgm:pt>
    <dgm:pt modelId="{B22EB926-6CC2-442F-B585-473FC34C886A}" type="parTrans" cxnId="{1E86835C-B025-4D70-909E-010DBE524DB9}">
      <dgm:prSet/>
      <dgm:spPr/>
      <dgm:t>
        <a:bodyPr/>
        <a:lstStyle/>
        <a:p>
          <a:endParaRPr lang="en-US"/>
        </a:p>
      </dgm:t>
    </dgm:pt>
    <dgm:pt modelId="{B39CE506-6444-4CF5-9E9C-E882B54A7066}" type="sibTrans" cxnId="{1E86835C-B025-4D70-909E-010DBE524DB9}">
      <dgm:prSet/>
      <dgm:spPr/>
      <dgm:t>
        <a:bodyPr/>
        <a:lstStyle/>
        <a:p>
          <a:endParaRPr lang="en-US"/>
        </a:p>
      </dgm:t>
    </dgm:pt>
    <dgm:pt modelId="{4D7DC398-D11C-4A47-BA95-616E43B01B5F}">
      <dgm:prSet phldrT="[Text]"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Creatine phosphate</a:t>
          </a:r>
        </a:p>
      </dgm:t>
    </dgm:pt>
    <dgm:pt modelId="{CEAEE6B1-CC12-487D-A6F8-3DDF2BD7F773}" type="parTrans" cxnId="{D577DAA4-5304-4686-871A-63E442F2AFC3}">
      <dgm:prSet/>
      <dgm:spPr/>
      <dgm:t>
        <a:bodyPr/>
        <a:lstStyle/>
        <a:p>
          <a:endParaRPr lang="en-US"/>
        </a:p>
      </dgm:t>
    </dgm:pt>
    <dgm:pt modelId="{D4CAE55D-6058-4EC7-8200-0A0479722F61}" type="sibTrans" cxnId="{D577DAA4-5304-4686-871A-63E442F2AFC3}">
      <dgm:prSet/>
      <dgm:spPr/>
      <dgm:t>
        <a:bodyPr/>
        <a:lstStyle/>
        <a:p>
          <a:endParaRPr lang="en-US"/>
        </a:p>
      </dgm:t>
    </dgm:pt>
    <dgm:pt modelId="{E983E3B7-27EE-49B2-9BFC-528A7308A5D4}">
      <dgm:prSet phldrT="[Text]"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Anaerobic glycolysis</a:t>
          </a:r>
        </a:p>
      </dgm:t>
    </dgm:pt>
    <dgm:pt modelId="{AC502383-64FE-47FC-A97C-DAAB074A2B55}" type="parTrans" cxnId="{73926CB6-DF17-4687-93F1-D8867F46F92D}">
      <dgm:prSet/>
      <dgm:spPr/>
      <dgm:t>
        <a:bodyPr/>
        <a:lstStyle/>
        <a:p>
          <a:endParaRPr lang="en-US"/>
        </a:p>
      </dgm:t>
    </dgm:pt>
    <dgm:pt modelId="{617C61A0-AC85-45BA-B9C6-4F97AF1FC22F}" type="sibTrans" cxnId="{73926CB6-DF17-4687-93F1-D8867F46F92D}">
      <dgm:prSet/>
      <dgm:spPr/>
      <dgm:t>
        <a:bodyPr/>
        <a:lstStyle/>
        <a:p>
          <a:endParaRPr lang="en-US"/>
        </a:p>
      </dgm:t>
    </dgm:pt>
    <dgm:pt modelId="{11563DEB-5AF8-49B2-91EE-20300262B727}">
      <dgm:prSet phldrT="[Text]"/>
      <dgm:spPr>
        <a:solidFill>
          <a:schemeClr val="accent2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Oxidative phosphorylation</a:t>
          </a:r>
        </a:p>
      </dgm:t>
    </dgm:pt>
    <dgm:pt modelId="{2D986C53-1A36-40E0-ABE4-462654CBFC88}" type="parTrans" cxnId="{1211FA1A-C21D-477F-B43A-54F9676CC33F}">
      <dgm:prSet/>
      <dgm:spPr>
        <a:solidFill>
          <a:schemeClr val="accent2">
            <a:lumMod val="60000"/>
            <a:lumOff val="40000"/>
          </a:schemeClr>
        </a:solidFill>
      </dgm:spPr>
      <dgm:t>
        <a:bodyPr/>
        <a:lstStyle/>
        <a:p>
          <a:endParaRPr lang="en-US"/>
        </a:p>
      </dgm:t>
    </dgm:pt>
    <dgm:pt modelId="{5611FD96-C157-4743-87FD-233998F43BD2}" type="sibTrans" cxnId="{1211FA1A-C21D-477F-B43A-54F9676CC33F}">
      <dgm:prSet/>
      <dgm:spPr/>
      <dgm:t>
        <a:bodyPr/>
        <a:lstStyle/>
        <a:p>
          <a:endParaRPr lang="en-US"/>
        </a:p>
      </dgm:t>
    </dgm:pt>
    <dgm:pt modelId="{F5A234EE-0BC4-444D-A1E1-841C09172A9F}" type="pres">
      <dgm:prSet presAssocID="{06DFE4EE-9954-4249-A1FD-2DF2F04DA73F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9DEB8785-1398-4197-8A44-122449E3E51D}" type="pres">
      <dgm:prSet presAssocID="{E195A71B-9F54-4FF0-8829-2BD01A1965E4}" presName="centerShape" presStyleLbl="node0" presStyleIdx="0" presStyleCnt="1"/>
      <dgm:spPr/>
    </dgm:pt>
    <dgm:pt modelId="{A0A6993D-D0E4-4B7E-B227-19B8051E426E}" type="pres">
      <dgm:prSet presAssocID="{CEAEE6B1-CC12-487D-A6F8-3DDF2BD7F773}" presName="parTrans" presStyleLbl="bgSibTrans2D1" presStyleIdx="0" presStyleCnt="3"/>
      <dgm:spPr/>
    </dgm:pt>
    <dgm:pt modelId="{C7821695-2EFE-4F25-A874-1FCDF7DA1A26}" type="pres">
      <dgm:prSet presAssocID="{4D7DC398-D11C-4A47-BA95-616E43B01B5F}" presName="node" presStyleLbl="node1" presStyleIdx="0" presStyleCnt="3">
        <dgm:presLayoutVars>
          <dgm:bulletEnabled val="1"/>
        </dgm:presLayoutVars>
      </dgm:prSet>
      <dgm:spPr/>
    </dgm:pt>
    <dgm:pt modelId="{F0B030D4-89FE-428A-AE67-3ADB3C5A8FCA}" type="pres">
      <dgm:prSet presAssocID="{AC502383-64FE-47FC-A97C-DAAB074A2B55}" presName="parTrans" presStyleLbl="bgSibTrans2D1" presStyleIdx="1" presStyleCnt="3"/>
      <dgm:spPr/>
    </dgm:pt>
    <dgm:pt modelId="{F2FF9306-5D62-46E1-865D-7CC452A8A45B}" type="pres">
      <dgm:prSet presAssocID="{E983E3B7-27EE-49B2-9BFC-528A7308A5D4}" presName="node" presStyleLbl="node1" presStyleIdx="1" presStyleCnt="3">
        <dgm:presLayoutVars>
          <dgm:bulletEnabled val="1"/>
        </dgm:presLayoutVars>
      </dgm:prSet>
      <dgm:spPr/>
    </dgm:pt>
    <dgm:pt modelId="{AF1B735C-7164-421F-A064-05CA3C304EF2}" type="pres">
      <dgm:prSet presAssocID="{2D986C53-1A36-40E0-ABE4-462654CBFC88}" presName="parTrans" presStyleLbl="bgSibTrans2D1" presStyleIdx="2" presStyleCnt="3"/>
      <dgm:spPr/>
    </dgm:pt>
    <dgm:pt modelId="{9FBB3331-4A57-44D4-B3B6-02FE8C2F83C2}" type="pres">
      <dgm:prSet presAssocID="{11563DEB-5AF8-49B2-91EE-20300262B727}" presName="node" presStyleLbl="node1" presStyleIdx="2" presStyleCnt="3">
        <dgm:presLayoutVars>
          <dgm:bulletEnabled val="1"/>
        </dgm:presLayoutVars>
      </dgm:prSet>
      <dgm:spPr/>
    </dgm:pt>
  </dgm:ptLst>
  <dgm:cxnLst>
    <dgm:cxn modelId="{1211FA1A-C21D-477F-B43A-54F9676CC33F}" srcId="{E195A71B-9F54-4FF0-8829-2BD01A1965E4}" destId="{11563DEB-5AF8-49B2-91EE-20300262B727}" srcOrd="2" destOrd="0" parTransId="{2D986C53-1A36-40E0-ABE4-462654CBFC88}" sibTransId="{5611FD96-C157-4743-87FD-233998F43BD2}"/>
    <dgm:cxn modelId="{F1B71A32-B7F4-40CB-91A1-5BEC9679AE9F}" type="presOf" srcId="{06DFE4EE-9954-4249-A1FD-2DF2F04DA73F}" destId="{F5A234EE-0BC4-444D-A1E1-841C09172A9F}" srcOrd="0" destOrd="0" presId="urn:microsoft.com/office/officeart/2005/8/layout/radial4"/>
    <dgm:cxn modelId="{1E86835C-B025-4D70-909E-010DBE524DB9}" srcId="{06DFE4EE-9954-4249-A1FD-2DF2F04DA73F}" destId="{E195A71B-9F54-4FF0-8829-2BD01A1965E4}" srcOrd="0" destOrd="0" parTransId="{B22EB926-6CC2-442F-B585-473FC34C886A}" sibTransId="{B39CE506-6444-4CF5-9E9C-E882B54A7066}"/>
    <dgm:cxn modelId="{B4E52461-237A-4D86-BF43-6AECE54C2C40}" type="presOf" srcId="{AC502383-64FE-47FC-A97C-DAAB074A2B55}" destId="{F0B030D4-89FE-428A-AE67-3ADB3C5A8FCA}" srcOrd="0" destOrd="0" presId="urn:microsoft.com/office/officeart/2005/8/layout/radial4"/>
    <dgm:cxn modelId="{E9557172-874D-47B3-B431-3ECE39976A45}" type="presOf" srcId="{E983E3B7-27EE-49B2-9BFC-528A7308A5D4}" destId="{F2FF9306-5D62-46E1-865D-7CC452A8A45B}" srcOrd="0" destOrd="0" presId="urn:microsoft.com/office/officeart/2005/8/layout/radial4"/>
    <dgm:cxn modelId="{17986653-C275-4003-BFA2-177615934B9F}" type="presOf" srcId="{11563DEB-5AF8-49B2-91EE-20300262B727}" destId="{9FBB3331-4A57-44D4-B3B6-02FE8C2F83C2}" srcOrd="0" destOrd="0" presId="urn:microsoft.com/office/officeart/2005/8/layout/radial4"/>
    <dgm:cxn modelId="{9536777D-38AF-495F-BA93-1D47F2218F4B}" type="presOf" srcId="{4D7DC398-D11C-4A47-BA95-616E43B01B5F}" destId="{C7821695-2EFE-4F25-A874-1FCDF7DA1A26}" srcOrd="0" destOrd="0" presId="urn:microsoft.com/office/officeart/2005/8/layout/radial4"/>
    <dgm:cxn modelId="{2AC39A8B-CD4D-4F45-AAD9-8AEF60998E32}" type="presOf" srcId="{E195A71B-9F54-4FF0-8829-2BD01A1965E4}" destId="{9DEB8785-1398-4197-8A44-122449E3E51D}" srcOrd="0" destOrd="0" presId="urn:microsoft.com/office/officeart/2005/8/layout/radial4"/>
    <dgm:cxn modelId="{D577DAA4-5304-4686-871A-63E442F2AFC3}" srcId="{E195A71B-9F54-4FF0-8829-2BD01A1965E4}" destId="{4D7DC398-D11C-4A47-BA95-616E43B01B5F}" srcOrd="0" destOrd="0" parTransId="{CEAEE6B1-CC12-487D-A6F8-3DDF2BD7F773}" sibTransId="{D4CAE55D-6058-4EC7-8200-0A0479722F61}"/>
    <dgm:cxn modelId="{73926CB6-DF17-4687-93F1-D8867F46F92D}" srcId="{E195A71B-9F54-4FF0-8829-2BD01A1965E4}" destId="{E983E3B7-27EE-49B2-9BFC-528A7308A5D4}" srcOrd="1" destOrd="0" parTransId="{AC502383-64FE-47FC-A97C-DAAB074A2B55}" sibTransId="{617C61A0-AC85-45BA-B9C6-4F97AF1FC22F}"/>
    <dgm:cxn modelId="{0D4C59E4-4BAB-472B-9151-48F5BBFD0576}" type="presOf" srcId="{CEAEE6B1-CC12-487D-A6F8-3DDF2BD7F773}" destId="{A0A6993D-D0E4-4B7E-B227-19B8051E426E}" srcOrd="0" destOrd="0" presId="urn:microsoft.com/office/officeart/2005/8/layout/radial4"/>
    <dgm:cxn modelId="{F60875FB-3606-47FB-A707-EB6AA724C581}" type="presOf" srcId="{2D986C53-1A36-40E0-ABE4-462654CBFC88}" destId="{AF1B735C-7164-421F-A064-05CA3C304EF2}" srcOrd="0" destOrd="0" presId="urn:microsoft.com/office/officeart/2005/8/layout/radial4"/>
    <dgm:cxn modelId="{C4C26828-5506-40BD-B1BC-6916502147C8}" type="presParOf" srcId="{F5A234EE-0BC4-444D-A1E1-841C09172A9F}" destId="{9DEB8785-1398-4197-8A44-122449E3E51D}" srcOrd="0" destOrd="0" presId="urn:microsoft.com/office/officeart/2005/8/layout/radial4"/>
    <dgm:cxn modelId="{8D257A0D-C12F-410B-8219-90327EBCC1C3}" type="presParOf" srcId="{F5A234EE-0BC4-444D-A1E1-841C09172A9F}" destId="{A0A6993D-D0E4-4B7E-B227-19B8051E426E}" srcOrd="1" destOrd="0" presId="urn:microsoft.com/office/officeart/2005/8/layout/radial4"/>
    <dgm:cxn modelId="{9B67D872-8CA4-4E98-BC22-DBE01F663D1A}" type="presParOf" srcId="{F5A234EE-0BC4-444D-A1E1-841C09172A9F}" destId="{C7821695-2EFE-4F25-A874-1FCDF7DA1A26}" srcOrd="2" destOrd="0" presId="urn:microsoft.com/office/officeart/2005/8/layout/radial4"/>
    <dgm:cxn modelId="{55BE03A1-2DAD-4372-84A3-809ECD5CE3C7}" type="presParOf" srcId="{F5A234EE-0BC4-444D-A1E1-841C09172A9F}" destId="{F0B030D4-89FE-428A-AE67-3ADB3C5A8FCA}" srcOrd="3" destOrd="0" presId="urn:microsoft.com/office/officeart/2005/8/layout/radial4"/>
    <dgm:cxn modelId="{B8199533-B86F-4075-BC0E-5E67F40C4611}" type="presParOf" srcId="{F5A234EE-0BC4-444D-A1E1-841C09172A9F}" destId="{F2FF9306-5D62-46E1-865D-7CC452A8A45B}" srcOrd="4" destOrd="0" presId="urn:microsoft.com/office/officeart/2005/8/layout/radial4"/>
    <dgm:cxn modelId="{F7DD72FB-D790-41B7-BE13-93A505980ACA}" type="presParOf" srcId="{F5A234EE-0BC4-444D-A1E1-841C09172A9F}" destId="{AF1B735C-7164-421F-A064-05CA3C304EF2}" srcOrd="5" destOrd="0" presId="urn:microsoft.com/office/officeart/2005/8/layout/radial4"/>
    <dgm:cxn modelId="{5CCBE681-61A4-4FD0-BB27-064E63A1FBE0}" type="presParOf" srcId="{F5A234EE-0BC4-444D-A1E1-841C09172A9F}" destId="{9FBB3331-4A57-44D4-B3B6-02FE8C2F83C2}" srcOrd="6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DEB8785-1398-4197-8A44-122449E3E51D}">
      <dsp:nvSpPr>
        <dsp:cNvPr id="0" name=""/>
        <dsp:cNvSpPr/>
      </dsp:nvSpPr>
      <dsp:spPr>
        <a:xfrm>
          <a:off x="1951798" y="1947640"/>
          <a:ext cx="1443796" cy="1443796"/>
        </a:xfrm>
        <a:prstGeom prst="ellipse">
          <a:avLst/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>
              <a:solidFill>
                <a:schemeClr val="tx1"/>
              </a:solidFill>
            </a:rPr>
            <a:t>ATP</a:t>
          </a:r>
        </a:p>
      </dsp:txBody>
      <dsp:txXfrm>
        <a:off x="2163237" y="2159079"/>
        <a:ext cx="1020918" cy="1020918"/>
      </dsp:txXfrm>
    </dsp:sp>
    <dsp:sp modelId="{A0A6993D-D0E4-4B7E-B227-19B8051E426E}">
      <dsp:nvSpPr>
        <dsp:cNvPr id="0" name=""/>
        <dsp:cNvSpPr/>
      </dsp:nvSpPr>
      <dsp:spPr>
        <a:xfrm rot="12900000">
          <a:off x="816956" y="1626497"/>
          <a:ext cx="1321905" cy="411481"/>
        </a:xfrm>
        <a:prstGeom prst="lef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821695-2EFE-4F25-A874-1FCDF7DA1A26}">
      <dsp:nvSpPr>
        <dsp:cNvPr id="0" name=""/>
        <dsp:cNvSpPr/>
      </dsp:nvSpPr>
      <dsp:spPr>
        <a:xfrm>
          <a:off x="250684" y="904489"/>
          <a:ext cx="1371606" cy="109728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tx1"/>
              </a:solidFill>
            </a:rPr>
            <a:t>Creatine phosphate</a:t>
          </a:r>
        </a:p>
      </dsp:txBody>
      <dsp:txXfrm>
        <a:off x="282822" y="936627"/>
        <a:ext cx="1307330" cy="1033009"/>
      </dsp:txXfrm>
    </dsp:sp>
    <dsp:sp modelId="{F0B030D4-89FE-428A-AE67-3ADB3C5A8FCA}">
      <dsp:nvSpPr>
        <dsp:cNvPr id="0" name=""/>
        <dsp:cNvSpPr/>
      </dsp:nvSpPr>
      <dsp:spPr>
        <a:xfrm rot="16200000">
          <a:off x="2012743" y="1004010"/>
          <a:ext cx="1321905" cy="411481"/>
        </a:xfrm>
        <a:prstGeom prst="lef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FF9306-5D62-46E1-865D-7CC452A8A45B}">
      <dsp:nvSpPr>
        <dsp:cNvPr id="0" name=""/>
        <dsp:cNvSpPr/>
      </dsp:nvSpPr>
      <dsp:spPr>
        <a:xfrm>
          <a:off x="1987893" y="155"/>
          <a:ext cx="1371606" cy="1097285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tx1"/>
              </a:solidFill>
            </a:rPr>
            <a:t>Anaerobic glycolysis</a:t>
          </a:r>
        </a:p>
      </dsp:txBody>
      <dsp:txXfrm>
        <a:off x="2020031" y="32293"/>
        <a:ext cx="1307330" cy="1033009"/>
      </dsp:txXfrm>
    </dsp:sp>
    <dsp:sp modelId="{AF1B735C-7164-421F-A064-05CA3C304EF2}">
      <dsp:nvSpPr>
        <dsp:cNvPr id="0" name=""/>
        <dsp:cNvSpPr/>
      </dsp:nvSpPr>
      <dsp:spPr>
        <a:xfrm rot="19500000">
          <a:off x="3208531" y="1626497"/>
          <a:ext cx="1321905" cy="411481"/>
        </a:xfrm>
        <a:prstGeom prst="leftArrow">
          <a:avLst>
            <a:gd name="adj1" fmla="val 60000"/>
            <a:gd name="adj2" fmla="val 50000"/>
          </a:avLst>
        </a:prstGeom>
        <a:solidFill>
          <a:schemeClr val="accent2">
            <a:lumMod val="60000"/>
            <a:lumOff val="4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FBB3331-4A57-44D4-B3B6-02FE8C2F83C2}">
      <dsp:nvSpPr>
        <dsp:cNvPr id="0" name=""/>
        <dsp:cNvSpPr/>
      </dsp:nvSpPr>
      <dsp:spPr>
        <a:xfrm>
          <a:off x="3725101" y="904489"/>
          <a:ext cx="1371606" cy="1097285"/>
        </a:xfrm>
        <a:prstGeom prst="roundRect">
          <a:avLst>
            <a:gd name="adj" fmla="val 10000"/>
          </a:avLst>
        </a:prstGeom>
        <a:solidFill>
          <a:schemeClr val="accent2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tx1"/>
              </a:solidFill>
            </a:rPr>
            <a:t>Oxidative phosphorylation</a:t>
          </a:r>
        </a:p>
      </dsp:txBody>
      <dsp:txXfrm>
        <a:off x="3757239" y="936627"/>
        <a:ext cx="1307330" cy="103300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0860" cy="470258"/>
          </a:xfrm>
          <a:prstGeom prst="rect">
            <a:avLst/>
          </a:prstGeom>
        </p:spPr>
        <p:txBody>
          <a:bodyPr vert="horz" lIns="94046" tIns="47023" rIns="94046" bIns="47023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14100" y="0"/>
            <a:ext cx="3070860" cy="470258"/>
          </a:xfrm>
          <a:prstGeom prst="rect">
            <a:avLst/>
          </a:prstGeom>
        </p:spPr>
        <p:txBody>
          <a:bodyPr vert="horz" lIns="94046" tIns="47023" rIns="94046" bIns="47023" rtlCol="0"/>
          <a:lstStyle>
            <a:lvl1pPr algn="r">
              <a:defRPr sz="1200"/>
            </a:lvl1pPr>
          </a:lstStyle>
          <a:p>
            <a:fld id="{D8D1BD42-881B-4630-8D87-D07D52847B5E}" type="datetimeFigureOut">
              <a:rPr lang="en-US" smtClean="0"/>
              <a:t>2/20/2018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902344"/>
            <a:ext cx="3070860" cy="470257"/>
          </a:xfrm>
          <a:prstGeom prst="rect">
            <a:avLst/>
          </a:prstGeom>
        </p:spPr>
        <p:txBody>
          <a:bodyPr vert="horz" lIns="94046" tIns="47023" rIns="94046" bIns="47023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14100" y="8902344"/>
            <a:ext cx="3070860" cy="470257"/>
          </a:xfrm>
          <a:prstGeom prst="rect">
            <a:avLst/>
          </a:prstGeom>
        </p:spPr>
        <p:txBody>
          <a:bodyPr vert="horz" lIns="94046" tIns="47023" rIns="94046" bIns="47023" rtlCol="0" anchor="b"/>
          <a:lstStyle>
            <a:lvl1pPr algn="r">
              <a:defRPr sz="1200"/>
            </a:lvl1pPr>
          </a:lstStyle>
          <a:p>
            <a:fld id="{16675B93-589D-4FE5-90A2-27084C3FB8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0602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0860" cy="470258"/>
          </a:xfrm>
          <a:prstGeom prst="rect">
            <a:avLst/>
          </a:prstGeom>
        </p:spPr>
        <p:txBody>
          <a:bodyPr vert="horz" lIns="94046" tIns="47023" rIns="94046" bIns="47023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14100" y="0"/>
            <a:ext cx="3070860" cy="470258"/>
          </a:xfrm>
          <a:prstGeom prst="rect">
            <a:avLst/>
          </a:prstGeom>
        </p:spPr>
        <p:txBody>
          <a:bodyPr vert="horz" lIns="94046" tIns="47023" rIns="94046" bIns="47023" rtlCol="0"/>
          <a:lstStyle>
            <a:lvl1pPr algn="r">
              <a:defRPr sz="1200"/>
            </a:lvl1pPr>
          </a:lstStyle>
          <a:p>
            <a:fld id="{FA79D73E-28A3-4503-981B-7700574D3DA8}" type="datetimeFigureOut">
              <a:rPr lang="en-US" smtClean="0"/>
              <a:t>2/20/2018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30250" y="1171575"/>
            <a:ext cx="5626100" cy="31638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046" tIns="47023" rIns="94046" bIns="47023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8660" y="4510564"/>
            <a:ext cx="5669280" cy="3690461"/>
          </a:xfrm>
          <a:prstGeom prst="rect">
            <a:avLst/>
          </a:prstGeom>
        </p:spPr>
        <p:txBody>
          <a:bodyPr vert="horz" lIns="94046" tIns="47023" rIns="94046" bIns="47023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902344"/>
            <a:ext cx="3070860" cy="470257"/>
          </a:xfrm>
          <a:prstGeom prst="rect">
            <a:avLst/>
          </a:prstGeom>
        </p:spPr>
        <p:txBody>
          <a:bodyPr vert="horz" lIns="94046" tIns="47023" rIns="94046" bIns="47023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14100" y="8902344"/>
            <a:ext cx="3070860" cy="470257"/>
          </a:xfrm>
          <a:prstGeom prst="rect">
            <a:avLst/>
          </a:prstGeom>
        </p:spPr>
        <p:txBody>
          <a:bodyPr vert="horz" lIns="94046" tIns="47023" rIns="94046" bIns="47023" rtlCol="0" anchor="b"/>
          <a:lstStyle>
            <a:lvl1pPr algn="r">
              <a:defRPr sz="1200"/>
            </a:lvl1pPr>
          </a:lstStyle>
          <a:p>
            <a:fld id="{C8FB50E1-5D1A-42D2-B093-F8A7E8FBB5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2318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64124" indent="-293894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75576" indent="-23511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45806" indent="-23511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116036" indent="-23511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86266" indent="-23511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056496" indent="-23511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526727" indent="-23511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996957" indent="-23511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57707159-4E09-4CB6-A336-DB679899FFBC}" type="slidenum">
              <a:rPr lang="en-US" altLang="en-US"/>
              <a:pPr>
                <a:spcBef>
                  <a:spcPct val="0"/>
                </a:spcBef>
              </a:pPr>
              <a:t>1</a:t>
            </a:fld>
            <a:endParaRPr lang="en-US" altLang="en-US"/>
          </a:p>
        </p:txBody>
      </p:sp>
      <p:sp>
        <p:nvSpPr>
          <p:cNvPr id="51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55537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64124" indent="-293894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75576" indent="-23511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45806" indent="-23511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116036" indent="-23511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86266" indent="-23511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056496" indent="-23511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526727" indent="-23511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996957" indent="-23511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6AFC78E5-9499-4019-B75C-B4F34E5B94F9}" type="slidenum">
              <a:rPr lang="en-US" altLang="en-US"/>
              <a:pPr>
                <a:spcBef>
                  <a:spcPct val="0"/>
                </a:spcBef>
              </a:pPr>
              <a:t>4</a:t>
            </a:fld>
            <a:endParaRPr lang="en-US" altLang="en-US"/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48827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F0F63B-3181-4B78-8C1C-A5881207C9F1}" type="datetimeFigureOut">
              <a:rPr lang="en-US" smtClean="0"/>
              <a:t>2/20/2018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8FFD2-1DA4-4505-B010-6EC3856C26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3512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F0F63B-3181-4B78-8C1C-A5881207C9F1}" type="datetimeFigureOut">
              <a:rPr lang="en-US" smtClean="0"/>
              <a:t>2/20/2018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8FFD2-1DA4-4505-B010-6EC3856C26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0446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F0F63B-3181-4B78-8C1C-A5881207C9F1}" type="datetimeFigureOut">
              <a:rPr lang="en-US" smtClean="0"/>
              <a:t>2/20/2018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8FFD2-1DA4-4505-B010-6EC3856C26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6138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F0F63B-3181-4B78-8C1C-A5881207C9F1}" type="datetimeFigureOut">
              <a:rPr lang="en-US" smtClean="0"/>
              <a:t>2/20/2018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8FFD2-1DA4-4505-B010-6EC3856C26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8709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F0F63B-3181-4B78-8C1C-A5881207C9F1}" type="datetimeFigureOut">
              <a:rPr lang="en-US" smtClean="0"/>
              <a:t>2/20/2018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8FFD2-1DA4-4505-B010-6EC3856C26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5368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F0F63B-3181-4B78-8C1C-A5881207C9F1}" type="datetimeFigureOut">
              <a:rPr lang="en-US" smtClean="0"/>
              <a:t>2/20/2018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8FFD2-1DA4-4505-B010-6EC3856C26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1009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F0F63B-3181-4B78-8C1C-A5881207C9F1}" type="datetimeFigureOut">
              <a:rPr lang="en-US" smtClean="0"/>
              <a:t>2/20/2018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8FFD2-1DA4-4505-B010-6EC3856C26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8652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F0F63B-3181-4B78-8C1C-A5881207C9F1}" type="datetimeFigureOut">
              <a:rPr lang="en-US" smtClean="0"/>
              <a:t>2/20/2018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8FFD2-1DA4-4505-B010-6EC3856C26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71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F0F63B-3181-4B78-8C1C-A5881207C9F1}" type="datetimeFigureOut">
              <a:rPr lang="en-US" smtClean="0"/>
              <a:t>2/20/2018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8FFD2-1DA4-4505-B010-6EC3856C26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7637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F0F63B-3181-4B78-8C1C-A5881207C9F1}" type="datetimeFigureOut">
              <a:rPr lang="en-US" smtClean="0"/>
              <a:t>2/20/2018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8FFD2-1DA4-4505-B010-6EC3856C26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6048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F0F63B-3181-4B78-8C1C-A5881207C9F1}" type="datetimeFigureOut">
              <a:rPr lang="en-US" smtClean="0"/>
              <a:t>2/20/2018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8FFD2-1DA4-4505-B010-6EC3856C26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9598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F0F63B-3181-4B78-8C1C-A5881207C9F1}" type="datetimeFigureOut">
              <a:rPr lang="en-US" smtClean="0"/>
              <a:t>2/20/2018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58FFD2-1DA4-4505-B010-6EC3856C26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9899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774488" y="2757716"/>
            <a:ext cx="6692900" cy="838200"/>
          </a:xfrm>
          <a:effectLst>
            <a:outerShdw dist="17961" dir="2700000" algn="ctr" rotWithShape="0">
              <a:schemeClr val="bg2"/>
            </a:outerShdw>
          </a:effectLst>
        </p:spPr>
        <p:txBody>
          <a:bodyPr>
            <a:normAutofit fontScale="90000"/>
          </a:bodyPr>
          <a:lstStyle/>
          <a:p>
            <a:r>
              <a:rPr lang="en-US" altLang="en-US" sz="4000" b="1" dirty="0">
                <a:cs typeface="Times New Roman" panose="02020603050405020304" pitchFamily="18" charset="0"/>
              </a:rPr>
              <a:t>Energy Systems and Exercise</a:t>
            </a:r>
            <a:r>
              <a:rPr lang="en-US" altLang="en-US" sz="4000" b="1" dirty="0"/>
              <a:t> </a:t>
            </a:r>
            <a:br>
              <a:rPr lang="en-US" altLang="en-US" sz="3600" dirty="0"/>
            </a:br>
            <a:endParaRPr lang="en-US" altLang="en-US" sz="3600" dirty="0"/>
          </a:p>
        </p:txBody>
      </p:sp>
    </p:spTree>
    <p:extLst>
      <p:ext uri="{BB962C8B-B14F-4D97-AF65-F5344CB8AC3E}">
        <p14:creationId xmlns:p14="http://schemas.microsoft.com/office/powerpoint/2010/main" val="22629259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Answer: </a:t>
            </a:r>
            <a:r>
              <a:rPr lang="en-US" sz="3600" dirty="0"/>
              <a:t>Very high-intensity, but Short-duration exercise or sports activities</a:t>
            </a:r>
          </a:p>
        </p:txBody>
      </p:sp>
      <p:sp>
        <p:nvSpPr>
          <p:cNvPr id="6" name="Content Placeholder 4"/>
          <p:cNvSpPr txBox="1">
            <a:spLocks/>
          </p:cNvSpPr>
          <p:nvPr/>
        </p:nvSpPr>
        <p:spPr>
          <a:xfrm>
            <a:off x="4713316" y="4197524"/>
            <a:ext cx="3434542" cy="17488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400" dirty="0"/>
          </a:p>
        </p:txBody>
      </p:sp>
      <p:sp>
        <p:nvSpPr>
          <p:cNvPr id="7" name="Content Placeholder 4"/>
          <p:cNvSpPr txBox="1">
            <a:spLocks/>
          </p:cNvSpPr>
          <p:nvPr/>
        </p:nvSpPr>
        <p:spPr>
          <a:xfrm>
            <a:off x="8300259" y="1999788"/>
            <a:ext cx="3434542" cy="17488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3505" y="3302877"/>
            <a:ext cx="1984837" cy="127390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3273" y="2159633"/>
            <a:ext cx="1246045" cy="187247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11887" y="4031113"/>
            <a:ext cx="1543398" cy="166486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40EE1FF-BC62-453D-BAE4-55A1AE55BD11}"/>
              </a:ext>
            </a:extLst>
          </p:cNvPr>
          <p:cNvSpPr txBox="1"/>
          <p:nvPr/>
        </p:nvSpPr>
        <p:spPr>
          <a:xfrm>
            <a:off x="1373505" y="1530220"/>
            <a:ext cx="19848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Short, fast sprints, 100-meter sprint in track or 40- yard sprint in football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3491F5-E6E1-4908-969C-40CDE165421C}"/>
              </a:ext>
            </a:extLst>
          </p:cNvPr>
          <p:cNvSpPr txBox="1"/>
          <p:nvPr/>
        </p:nvSpPr>
        <p:spPr>
          <a:xfrm>
            <a:off x="5403273" y="4197524"/>
            <a:ext cx="193058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Short, powerful bursts of activity like the shot put or jumping to dunk a basketball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17E2EA-BF1D-4F2A-8D0F-10E2805B1784}"/>
              </a:ext>
            </a:extLst>
          </p:cNvPr>
          <p:cNvSpPr txBox="1"/>
          <p:nvPr/>
        </p:nvSpPr>
        <p:spPr>
          <a:xfrm>
            <a:off x="9211887" y="1728268"/>
            <a:ext cx="160660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Activities requiring large amounts of force like heavy weight lifting or an Olympic lift</a:t>
            </a:r>
          </a:p>
        </p:txBody>
      </p:sp>
    </p:spTree>
    <p:extLst>
      <p:ext uri="{BB962C8B-B14F-4D97-AF65-F5344CB8AC3E}">
        <p14:creationId xmlns:p14="http://schemas.microsoft.com/office/powerpoint/2010/main" val="1204717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The Anaerobic Glycolysis Energy 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208010"/>
            <a:ext cx="10515600" cy="4351338"/>
          </a:xfrm>
        </p:spPr>
        <p:txBody>
          <a:bodyPr>
            <a:normAutofit/>
          </a:bodyPr>
          <a:lstStyle/>
          <a:p>
            <a:r>
              <a:rPr lang="en-US" sz="2600" i="1" dirty="0"/>
              <a:t>“The process of taking carbohydrates in the body and putting it through a series of chemical reactions that release energy to re-form ATP, final product of this series of chemical reactions in lactic acid”</a:t>
            </a:r>
          </a:p>
        </p:txBody>
      </p:sp>
    </p:spTree>
    <p:extLst>
      <p:ext uri="{BB962C8B-B14F-4D97-AF65-F5344CB8AC3E}">
        <p14:creationId xmlns:p14="http://schemas.microsoft.com/office/powerpoint/2010/main" val="6079139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The Anaerobic Glycolysis Energy System, contd.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u="sng" dirty="0"/>
              <a:t>Main points to know</a:t>
            </a:r>
          </a:p>
          <a:p>
            <a:r>
              <a:rPr lang="en-US" dirty="0"/>
              <a:t>Carbohydrates -&gt; glucose</a:t>
            </a:r>
          </a:p>
          <a:p>
            <a:r>
              <a:rPr lang="en-US" dirty="0"/>
              <a:t>Glucose can be stored in the </a:t>
            </a:r>
            <a:r>
              <a:rPr lang="en-US" b="1" dirty="0"/>
              <a:t>muscle and liver </a:t>
            </a:r>
            <a:r>
              <a:rPr lang="en-US" dirty="0"/>
              <a:t>for later use</a:t>
            </a:r>
          </a:p>
          <a:p>
            <a:r>
              <a:rPr lang="en-US" dirty="0"/>
              <a:t>Glycolysis is the process of breaking down glucose through many steps to phosphorylate ADP and form ATP </a:t>
            </a:r>
          </a:p>
          <a:p>
            <a:r>
              <a:rPr lang="en-US" dirty="0"/>
              <a:t>Oxygen is not required for reactions to proceed anaerobic </a:t>
            </a:r>
          </a:p>
          <a:p>
            <a:r>
              <a:rPr lang="en-US" dirty="0"/>
              <a:t>Start with glucose, end up with lactate what is the fate of lactate</a:t>
            </a:r>
          </a:p>
          <a:p>
            <a:r>
              <a:rPr lang="en-US" dirty="0"/>
              <a:t>When glycogen is broken down the process is called glycogenolysis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1200" y="1690688"/>
            <a:ext cx="2021378" cy="1374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8446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6266" y="1204711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en-US" sz="3600" b="1" dirty="0"/>
              <a:t>Critical thinking-</a:t>
            </a:r>
            <a:r>
              <a:rPr lang="en-US" sz="3600" dirty="0"/>
              <a:t>What types of exercise or sports activities would utilize the Anaerobic Glycolysis Energy System?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5072" y="2775673"/>
            <a:ext cx="3143596" cy="3143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9763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b="1" dirty="0"/>
              <a:t>Answer: </a:t>
            </a:r>
            <a:r>
              <a:rPr lang="en-US" sz="3600" dirty="0"/>
              <a:t>High-intensity exercise becomes the predominant energy system after 5-10 seconds when the Creatine Phosphate System reaches its limit</a:t>
            </a:r>
            <a:endParaRPr lang="en-US" sz="3100" i="1" dirty="0"/>
          </a:p>
        </p:txBody>
      </p:sp>
      <p:sp>
        <p:nvSpPr>
          <p:cNvPr id="6" name="Content Placeholder 4"/>
          <p:cNvSpPr txBox="1">
            <a:spLocks/>
          </p:cNvSpPr>
          <p:nvPr/>
        </p:nvSpPr>
        <p:spPr>
          <a:xfrm>
            <a:off x="4713316" y="4197524"/>
            <a:ext cx="3434542" cy="17488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400" dirty="0"/>
          </a:p>
        </p:txBody>
      </p:sp>
      <p:sp>
        <p:nvSpPr>
          <p:cNvPr id="7" name="Content Placeholder 4"/>
          <p:cNvSpPr txBox="1">
            <a:spLocks/>
          </p:cNvSpPr>
          <p:nvPr/>
        </p:nvSpPr>
        <p:spPr>
          <a:xfrm>
            <a:off x="8300259" y="1999788"/>
            <a:ext cx="3434542" cy="17488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912" y="3748636"/>
            <a:ext cx="2619375" cy="17430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2821" y="2418571"/>
            <a:ext cx="2501265" cy="158768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0151" y="3369019"/>
            <a:ext cx="2934950" cy="200631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224F333-C11F-4B73-B58F-41F78E55B108}"/>
              </a:ext>
            </a:extLst>
          </p:cNvPr>
          <p:cNvSpPr txBox="1"/>
          <p:nvPr/>
        </p:nvSpPr>
        <p:spPr>
          <a:xfrm>
            <a:off x="1029912" y="1754155"/>
            <a:ext cx="26193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Long sprints, think the 400-meter sprint in tract or repeated intermittent sprints by a soccer player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F4BC05-D729-4E83-B413-5E8D4FBBD6D8}"/>
              </a:ext>
            </a:extLst>
          </p:cNvPr>
          <p:cNvSpPr txBox="1"/>
          <p:nvPr/>
        </p:nvSpPr>
        <p:spPr>
          <a:xfrm>
            <a:off x="4912821" y="4197524"/>
            <a:ext cx="27756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Repeated, high-force activities such as 10-15 repetitions of weight lifting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D0BA25-34F3-4BE8-9007-768159086C2B}"/>
              </a:ext>
            </a:extLst>
          </p:cNvPr>
          <p:cNvSpPr txBox="1"/>
          <p:nvPr/>
        </p:nvSpPr>
        <p:spPr>
          <a:xfrm>
            <a:off x="8440151" y="1808517"/>
            <a:ext cx="29349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Regular, repeated intervals such as 50-100 meter swimming intervals</a:t>
            </a:r>
          </a:p>
        </p:txBody>
      </p:sp>
    </p:spTree>
    <p:extLst>
      <p:ext uri="{BB962C8B-B14F-4D97-AF65-F5344CB8AC3E}">
        <p14:creationId xmlns:p14="http://schemas.microsoft.com/office/powerpoint/2010/main" val="13704723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The Oxidative Phosphorylation Energy 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600" dirty="0"/>
              <a:t>AKA </a:t>
            </a:r>
            <a:r>
              <a:rPr lang="en-US" sz="2600" b="1" dirty="0"/>
              <a:t>aerobic energy system , supplies ATP</a:t>
            </a:r>
            <a:r>
              <a:rPr lang="en-US" sz="2600" dirty="0"/>
              <a:t> on a continuous basis</a:t>
            </a:r>
          </a:p>
          <a:p>
            <a:r>
              <a:rPr lang="en-US" sz="2600" dirty="0"/>
              <a:t>A process by which carbs, fats, and protein can be metabolized through a series of reactions to release energy to phosphorylate ADP to ATP </a:t>
            </a:r>
          </a:p>
          <a:p>
            <a:r>
              <a:rPr lang="en-US" sz="2600" dirty="0"/>
              <a:t>Takes place in the mitochondria in 3 phases glycolysis, </a:t>
            </a:r>
            <a:r>
              <a:rPr lang="en-US" sz="2600" dirty="0" err="1"/>
              <a:t>Kerbs</a:t>
            </a:r>
            <a:r>
              <a:rPr lang="en-US" sz="2600" dirty="0"/>
              <a:t> Cycle , electron transport chain – see figure 3.17 in your book</a:t>
            </a:r>
          </a:p>
          <a:p>
            <a:r>
              <a:rPr lang="en-US" sz="2600" dirty="0"/>
              <a:t>In the ETC, the final electron acceptor is </a:t>
            </a:r>
            <a:r>
              <a:rPr lang="en-US" sz="2600" b="1" dirty="0"/>
              <a:t>oxygen</a:t>
            </a:r>
            <a:r>
              <a:rPr lang="en-US" sz="2600" dirty="0"/>
              <a:t> making this an aerobic energy system </a:t>
            </a:r>
          </a:p>
          <a:p>
            <a:r>
              <a:rPr lang="en-US" sz="2600" dirty="0"/>
              <a:t>Net ATP production is 30-32</a:t>
            </a:r>
          </a:p>
        </p:txBody>
      </p:sp>
    </p:spTree>
    <p:extLst>
      <p:ext uri="{BB962C8B-B14F-4D97-AF65-F5344CB8AC3E}">
        <p14:creationId xmlns:p14="http://schemas.microsoft.com/office/powerpoint/2010/main" val="22999887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6266" y="1204711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en-US" sz="3600" b="1" dirty="0"/>
              <a:t>Critical thinking-</a:t>
            </a:r>
            <a:r>
              <a:rPr lang="en-US" sz="3600" dirty="0"/>
              <a:t>What types of exercise or sports activities would utilize the Oxidative Phosphorylation Energy System?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5072" y="2775673"/>
            <a:ext cx="3143596" cy="3143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6330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Answer: </a:t>
            </a:r>
            <a:r>
              <a:rPr lang="en-US" sz="3600" dirty="0"/>
              <a:t>Used at rest and to Support Low to Moderate-Intensity Exercise</a:t>
            </a:r>
            <a:endParaRPr lang="en-US" sz="3100" i="1" dirty="0"/>
          </a:p>
        </p:txBody>
      </p:sp>
      <p:sp>
        <p:nvSpPr>
          <p:cNvPr id="6" name="Content Placeholder 4"/>
          <p:cNvSpPr txBox="1">
            <a:spLocks/>
          </p:cNvSpPr>
          <p:nvPr/>
        </p:nvSpPr>
        <p:spPr>
          <a:xfrm>
            <a:off x="4713316" y="4197524"/>
            <a:ext cx="3434542" cy="17488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400" dirty="0"/>
          </a:p>
        </p:txBody>
      </p:sp>
      <p:sp>
        <p:nvSpPr>
          <p:cNvPr id="7" name="Content Placeholder 4"/>
          <p:cNvSpPr txBox="1">
            <a:spLocks/>
          </p:cNvSpPr>
          <p:nvPr/>
        </p:nvSpPr>
        <p:spPr>
          <a:xfrm>
            <a:off x="8300259" y="1999788"/>
            <a:ext cx="3434542" cy="17488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640" y="3125961"/>
            <a:ext cx="2143125" cy="21431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5628" y="2172739"/>
            <a:ext cx="2667000" cy="17145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8602" y="3108932"/>
            <a:ext cx="2787275" cy="14192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C2CF295-DF75-4880-8082-CA5F0EF6F66C}"/>
              </a:ext>
            </a:extLst>
          </p:cNvPr>
          <p:cNvSpPr txBox="1"/>
          <p:nvPr/>
        </p:nvSpPr>
        <p:spPr>
          <a:xfrm>
            <a:off x="1042640" y="1772816"/>
            <a:ext cx="22790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Walking , jogging or distance running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44F873-6CB8-422E-A71D-7D407C5E44CC}"/>
              </a:ext>
            </a:extLst>
          </p:cNvPr>
          <p:cNvSpPr txBox="1"/>
          <p:nvPr/>
        </p:nvSpPr>
        <p:spPr>
          <a:xfrm>
            <a:off x="4981561" y="4197524"/>
            <a:ext cx="33186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Cycling longer distances, not spring cycling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8439EB-6DC2-4801-9D1E-FB9872C8AE65}"/>
              </a:ext>
            </a:extLst>
          </p:cNvPr>
          <p:cNvSpPr txBox="1"/>
          <p:nvPr/>
        </p:nvSpPr>
        <p:spPr>
          <a:xfrm>
            <a:off x="8548602" y="1772816"/>
            <a:ext cx="28051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Long – distance swimming or dance aerobics</a:t>
            </a:r>
          </a:p>
        </p:txBody>
      </p:sp>
    </p:spTree>
    <p:extLst>
      <p:ext uri="{BB962C8B-B14F-4D97-AF65-F5344CB8AC3E}">
        <p14:creationId xmlns:p14="http://schemas.microsoft.com/office/powerpoint/2010/main" val="34821374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77468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Summary of Main Characteristics of the 3 Energy Systems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838200" y="1690688"/>
            <a:ext cx="2819400" cy="4247804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u="sng" dirty="0">
                <a:solidFill>
                  <a:schemeClr val="tx1"/>
                </a:solidFill>
              </a:rPr>
              <a:t>Creatine Phosphate 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One chemical step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Very fast reaction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One ATP per </a:t>
            </a:r>
            <a:r>
              <a:rPr lang="en-US" dirty="0" err="1">
                <a:solidFill>
                  <a:schemeClr val="tx1"/>
                </a:solidFill>
              </a:rPr>
              <a:t>CrP</a:t>
            </a:r>
            <a:r>
              <a:rPr lang="en-US" dirty="0">
                <a:solidFill>
                  <a:schemeClr val="tx1"/>
                </a:solidFill>
              </a:rPr>
              <a:t> molecule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Catalyzed by </a:t>
            </a:r>
            <a:r>
              <a:rPr lang="en-US" dirty="0" err="1">
                <a:solidFill>
                  <a:schemeClr val="tx1"/>
                </a:solidFill>
              </a:rPr>
              <a:t>creatine</a:t>
            </a:r>
            <a:r>
              <a:rPr lang="en-US" dirty="0">
                <a:solidFill>
                  <a:schemeClr val="tx1"/>
                </a:solidFill>
              </a:rPr>
              <a:t> kinase (CK) enzyme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Anaerobic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Predominant energy system in very high-intensity exercise and “power” events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4542212" y="1690688"/>
            <a:ext cx="2865813" cy="4272742"/>
          </a:xfrm>
          <a:prstGeom prst="roundRect">
            <a:avLst/>
          </a:prstGeom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u="sng" dirty="0"/>
              <a:t>Anaerobic Glycolysis 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Many chemical steps/reactions~18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2 ATP made for glucose/3 for glycogen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Phosphofructokinase enzyme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Fast, but not as fast as </a:t>
            </a:r>
            <a:r>
              <a:rPr lang="en-US" dirty="0" err="1"/>
              <a:t>CrP</a:t>
            </a:r>
            <a:r>
              <a:rPr lang="en-US" dirty="0"/>
              <a:t> 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Anaerobic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Predominant energy system in high-intensity exercise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8164483" y="1690688"/>
            <a:ext cx="2800004" cy="4272742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u="sng" dirty="0">
                <a:solidFill>
                  <a:schemeClr val="tx1"/>
                </a:solidFill>
              </a:rPr>
              <a:t>Oxidative Phosphorylation 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Many chemical steps/reactions ~124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30-32 ATP made via glucose/glycogen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Several enzymes involved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Slower 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Aerobic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Predominant energy system in low to moderate/endurance exercise</a:t>
            </a:r>
          </a:p>
          <a:p>
            <a:pPr algn="ctr"/>
            <a:endParaRPr lang="en-US" b="1" u="sng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28236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Application Exercise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6249313"/>
              </p:ext>
            </p:extLst>
          </p:nvPr>
        </p:nvGraphicFramePr>
        <p:xfrm>
          <a:off x="904702" y="1652330"/>
          <a:ext cx="8954193" cy="4152393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8954193">
                  <a:extLst>
                    <a:ext uri="{9D8B030D-6E8A-4147-A177-3AD203B41FA5}">
                      <a16:colId xmlns:a16="http://schemas.microsoft.com/office/drawing/2014/main" val="3280329658"/>
                    </a:ext>
                  </a:extLst>
                </a:gridCol>
              </a:tblGrid>
              <a:tr h="1502165"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Examine each of the exercise or sports scenarios below and determine the utilization of each of the 3 main energy systems during that activity.  Is there one system that is the predominant</a:t>
                      </a:r>
                      <a:r>
                        <a:rPr lang="en-US" sz="2400" b="0" baseline="0" dirty="0">
                          <a:solidFill>
                            <a:schemeClr val="tx1"/>
                          </a:solidFill>
                        </a:rPr>
                        <a:t> source of energy (ATP) replacement? </a:t>
                      </a:r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610444"/>
                  </a:ext>
                </a:extLst>
              </a:tr>
              <a:tr h="754009">
                <a:tc>
                  <a:txBody>
                    <a:bodyPr/>
                    <a:lstStyle/>
                    <a:p>
                      <a:r>
                        <a:rPr lang="en-US" dirty="0"/>
                        <a:t>1. A triathlete</a:t>
                      </a:r>
                      <a:r>
                        <a:rPr lang="en-US" baseline="0" dirty="0"/>
                        <a:t> completes an Ironman Triathlon.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898592"/>
                  </a:ext>
                </a:extLst>
              </a:tr>
              <a:tr h="653600">
                <a:tc>
                  <a:txBody>
                    <a:bodyPr/>
                    <a:lstStyle/>
                    <a:p>
                      <a:r>
                        <a:rPr lang="en-US" dirty="0"/>
                        <a:t>2. An Olympic swimmer swims in a 200-meter freestyle race.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9050687"/>
                  </a:ext>
                </a:extLst>
              </a:tr>
              <a:tr h="1190304">
                <a:tc>
                  <a:txBody>
                    <a:bodyPr/>
                    <a:lstStyle/>
                    <a:p>
                      <a:r>
                        <a:rPr lang="en-US" dirty="0"/>
                        <a:t>3.</a:t>
                      </a:r>
                      <a:r>
                        <a:rPr lang="en-US" baseline="0" dirty="0"/>
                        <a:t> A soccer midfielder runs back and forth alternately playing offense and defense as the teams change possession of the ball.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7796996"/>
                  </a:ext>
                </a:extLst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1156" y="2836024"/>
            <a:ext cx="1304925" cy="13049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1156" y="4048298"/>
            <a:ext cx="1304925" cy="61072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91156" y="5003001"/>
            <a:ext cx="1304925" cy="80172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47033EA-98CD-4800-8A68-4ECF4AC9DD5C}"/>
              </a:ext>
            </a:extLst>
          </p:cNvPr>
          <p:cNvSpPr txBox="1"/>
          <p:nvPr/>
        </p:nvSpPr>
        <p:spPr>
          <a:xfrm>
            <a:off x="1156996" y="6064898"/>
            <a:ext cx="69792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https://www.youtube.com/watch?v=pB_J4VlBaaM&amp;list=PLPaqTlkFlojSS4cALaasDe2boy7KcZTfe&amp;index=1</a:t>
            </a:r>
          </a:p>
        </p:txBody>
      </p:sp>
    </p:spTree>
    <p:extLst>
      <p:ext uri="{BB962C8B-B14F-4D97-AF65-F5344CB8AC3E}">
        <p14:creationId xmlns:p14="http://schemas.microsoft.com/office/powerpoint/2010/main" val="19949070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Objectives of Today’s Lesson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9336578" cy="4351338"/>
          </a:xfrm>
        </p:spPr>
        <p:txBody>
          <a:bodyPr/>
          <a:lstStyle/>
          <a:p>
            <a:r>
              <a:rPr lang="en-US" dirty="0"/>
              <a:t>Define the terms energy, aerobic, anaerobic</a:t>
            </a:r>
          </a:p>
          <a:p>
            <a:r>
              <a:rPr lang="en-US" dirty="0"/>
              <a:t>Compare and contrast the </a:t>
            </a:r>
            <a:r>
              <a:rPr lang="en-US" b="1" dirty="0"/>
              <a:t>3</a:t>
            </a:r>
            <a:r>
              <a:rPr lang="en-US" dirty="0"/>
              <a:t> main energy systems used during exercise </a:t>
            </a:r>
          </a:p>
          <a:p>
            <a:r>
              <a:rPr lang="en-US" dirty="0"/>
              <a:t>Identify the </a:t>
            </a:r>
            <a:r>
              <a:rPr lang="en-US" b="1" dirty="0"/>
              <a:t>predominant </a:t>
            </a:r>
            <a:r>
              <a:rPr lang="en-US" dirty="0"/>
              <a:t>energy system that is used during different types of exercise or sports activities</a:t>
            </a:r>
          </a:p>
          <a:p>
            <a:r>
              <a:rPr lang="en-US" dirty="0"/>
              <a:t>Explain the process of aerobic metabolism of carbohydrates, fats, and protein and the concept of measuring fuel utilization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7331" y="5009930"/>
            <a:ext cx="2319251" cy="1543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2082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Fuel Utilization: Carbs, Fat and Protein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600" dirty="0"/>
              <a:t>In addition to carbs, proteins and fat can be metabolized for energy</a:t>
            </a:r>
          </a:p>
          <a:p>
            <a:pPr marL="0" indent="0">
              <a:buNone/>
            </a:pPr>
            <a:r>
              <a:rPr lang="en-US" sz="2600" dirty="0"/>
              <a:t>Fats: metabolized </a:t>
            </a:r>
            <a:r>
              <a:rPr lang="en-US" sz="2600" b="1" dirty="0"/>
              <a:t>aerobically </a:t>
            </a:r>
            <a:r>
              <a:rPr lang="en-US" sz="2600" dirty="0"/>
              <a:t> by oxidation of fatty acids triglycerides broken down via </a:t>
            </a:r>
            <a:r>
              <a:rPr lang="en-US" sz="2600" b="1" dirty="0"/>
              <a:t>lipolysis</a:t>
            </a:r>
            <a:r>
              <a:rPr lang="en-US" sz="2600" dirty="0"/>
              <a:t>, fatty acids chains go to mitochondria for aerobic metabolism </a:t>
            </a:r>
          </a:p>
          <a:p>
            <a:pPr marL="0" indent="0">
              <a:buNone/>
            </a:pPr>
            <a:r>
              <a:rPr lang="en-US" sz="2600" dirty="0"/>
              <a:t>Fats: Before entering </a:t>
            </a:r>
            <a:r>
              <a:rPr lang="en-US" sz="2600" dirty="0" err="1"/>
              <a:t>Kerbs</a:t>
            </a:r>
            <a:r>
              <a:rPr lang="en-US" sz="2600" dirty="0"/>
              <a:t> cycle the fatty </a:t>
            </a:r>
            <a:r>
              <a:rPr lang="en-US" sz="2600" dirty="0" err="1"/>
              <a:t>acides</a:t>
            </a:r>
            <a:r>
              <a:rPr lang="en-US" sz="2600" dirty="0"/>
              <a:t> must pass through another set of reactions, B-oxidation. Goal-convert to </a:t>
            </a:r>
            <a:r>
              <a:rPr lang="en-US" sz="2600" dirty="0" err="1"/>
              <a:t>acetyl-Coa</a:t>
            </a:r>
            <a:r>
              <a:rPr lang="en-US" sz="2600" dirty="0"/>
              <a:t> to enter </a:t>
            </a:r>
            <a:r>
              <a:rPr lang="en-US" sz="2600" dirty="0" err="1"/>
              <a:t>Kerbs</a:t>
            </a:r>
            <a:r>
              <a:rPr lang="en-US" sz="2600" dirty="0"/>
              <a:t> cycle to be oxidized</a:t>
            </a:r>
          </a:p>
          <a:p>
            <a:pPr marL="0" indent="0">
              <a:buNone/>
            </a:pPr>
            <a:r>
              <a:rPr lang="en-US" sz="2600" dirty="0"/>
              <a:t>Large ATP yield from at </a:t>
            </a:r>
            <a:r>
              <a:rPr lang="en-US" sz="2600" b="1" dirty="0"/>
              <a:t>113ATP</a:t>
            </a:r>
          </a:p>
        </p:txBody>
      </p:sp>
    </p:spTree>
    <p:extLst>
      <p:ext uri="{BB962C8B-B14F-4D97-AF65-F5344CB8AC3E}">
        <p14:creationId xmlns:p14="http://schemas.microsoft.com/office/powerpoint/2010/main" val="12397291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Fuel Utilization: Carbs, Fat and Protein, contd.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Protein: NOT stored as an energy source in the body like carbs and fat</a:t>
            </a:r>
          </a:p>
          <a:p>
            <a:r>
              <a:rPr lang="en-US" dirty="0"/>
              <a:t>Under certain metabolic conditions , proteins can be broken down into their amino acids building blocks-remove nitrogen containing group first </a:t>
            </a:r>
          </a:p>
          <a:p>
            <a:r>
              <a:rPr lang="en-US" dirty="0"/>
              <a:t>Transamination or deamination helps to remove nitrogen groups </a:t>
            </a:r>
          </a:p>
          <a:p>
            <a:r>
              <a:rPr lang="en-US" dirty="0"/>
              <a:t>Not a preferred fuel source, rarely exceeds 10% of total energy production </a:t>
            </a:r>
          </a:p>
          <a:p>
            <a:r>
              <a:rPr lang="en-US" dirty="0"/>
              <a:t>Maybe more useful during starvation or in a glycogen-depleted state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44234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The Respiratory Exchange Ratio (RER) indicates utilization of Carbs and Fat as Fuels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/>
              <a:t>How can we tell what fuel source is being used during exercise?</a:t>
            </a:r>
          </a:p>
          <a:p>
            <a:r>
              <a:rPr lang="en-US" sz="2600" dirty="0"/>
              <a:t>Measure the ratio of the amount of Carbon Dioxide produced to Oxygen consumed during exercise to estimate carbohydrate and fat fuel utilization</a:t>
            </a:r>
          </a:p>
          <a:p>
            <a:pPr marL="0" indent="0">
              <a:buNone/>
            </a:pPr>
            <a:r>
              <a:rPr lang="en-US" b="1" dirty="0"/>
              <a:t>RER values</a:t>
            </a:r>
          </a:p>
          <a:p>
            <a:r>
              <a:rPr lang="en-US" dirty="0"/>
              <a:t>0.70 indicates that fat is the predominant fuel source </a:t>
            </a:r>
          </a:p>
          <a:p>
            <a:r>
              <a:rPr lang="en-US" dirty="0"/>
              <a:t>0.85 indicates a mix of fat and carb as the fuel source </a:t>
            </a:r>
          </a:p>
          <a:p>
            <a:r>
              <a:rPr lang="en-US" dirty="0"/>
              <a:t>1.00 indicates that carbohydrate is the predominant fuel source</a:t>
            </a:r>
          </a:p>
          <a:p>
            <a:endParaRPr lang="en-US" dirty="0"/>
          </a:p>
          <a:p>
            <a:r>
              <a:rPr lang="en-US" dirty="0"/>
              <a:t>Remember- Carbohydrates and fat are the preferred fuel source during exercise, determining which fuel source predominates is dependent upon activity level and exercise intensity </a:t>
            </a:r>
          </a:p>
          <a:p>
            <a:pPr marL="457200" lvl="1" indent="0">
              <a:buNone/>
            </a:pPr>
            <a:endParaRPr lang="en-US" i="1" dirty="0"/>
          </a:p>
          <a:p>
            <a:pPr marL="457200" lvl="1" indent="0">
              <a:buNone/>
            </a:pP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7831776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Basic Definitions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Energy</a:t>
            </a:r>
            <a:r>
              <a:rPr lang="en-US" dirty="0"/>
              <a:t>: The capacity to do work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Aerobic</a:t>
            </a:r>
            <a:r>
              <a:rPr lang="en-US" dirty="0"/>
              <a:t>: Oxygen is available and physical activity (PA) is a low- to moderate intensity </a:t>
            </a:r>
          </a:p>
          <a:p>
            <a:pPr marL="0" indent="0">
              <a:buNone/>
            </a:pPr>
            <a:r>
              <a:rPr lang="en-US" dirty="0"/>
              <a:t>	Ex: walking /jogging or swimming longer distances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Anaerobic</a:t>
            </a:r>
            <a:r>
              <a:rPr lang="en-US" dirty="0"/>
              <a:t>: Oxygen is very limited and PA is intense </a:t>
            </a:r>
          </a:p>
          <a:p>
            <a:pPr marL="0" indent="0">
              <a:buNone/>
            </a:pPr>
            <a:r>
              <a:rPr lang="en-US" dirty="0"/>
              <a:t>	Ex: 100-dash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5667" y="5289076"/>
            <a:ext cx="2336333" cy="15689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8939" y="3535107"/>
            <a:ext cx="1966350" cy="146719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77587" y="1690688"/>
            <a:ext cx="2214413" cy="1662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771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486141" y="639269"/>
            <a:ext cx="10888193" cy="384175"/>
          </a:xfrm>
        </p:spPr>
        <p:txBody>
          <a:bodyPr>
            <a:noAutofit/>
          </a:bodyPr>
          <a:lstStyle/>
          <a:p>
            <a:pPr eaLnBrk="1" hangingPunct="1"/>
            <a:r>
              <a:rPr lang="en-US" altLang="en-US" sz="3600" dirty="0"/>
              <a:t>ATP is the Immediate Source of Energy in the Body for Activity and Exercise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86141" y="1770610"/>
            <a:ext cx="10515600" cy="4146293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en-US" altLang="en-US" dirty="0"/>
              <a:t>Adenosine Tri-Phosphate (ATP)</a:t>
            </a:r>
          </a:p>
          <a:p>
            <a:r>
              <a:rPr lang="en-US" altLang="en-US" dirty="0"/>
              <a:t> Stores potential energy in phosphate bonds </a:t>
            </a:r>
          </a:p>
          <a:p>
            <a:r>
              <a:rPr lang="en-US" altLang="en-US" dirty="0"/>
              <a:t>When broken down to ADP, can release energy to be                                         used for a wide variety of tasks by the muscle</a:t>
            </a:r>
          </a:p>
          <a:p>
            <a:r>
              <a:rPr lang="en-US" altLang="en-US" dirty="0"/>
              <a:t>Found in ALL of the body </a:t>
            </a:r>
          </a:p>
          <a:p>
            <a:r>
              <a:rPr lang="en-US" altLang="en-US" dirty="0"/>
              <a:t>How do we restore ATP after it is used? 	</a:t>
            </a:r>
          </a:p>
          <a:p>
            <a:r>
              <a:rPr lang="en-US" altLang="en-US" dirty="0"/>
              <a:t>Constantly turning over	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6855" y="2945693"/>
            <a:ext cx="3402812" cy="2221836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>
            <a:off x="7207135" y="2443942"/>
            <a:ext cx="1579417" cy="123327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26202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Rephosphorylation of ATP from ADP is needed to restore it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39338" y="2026854"/>
            <a:ext cx="846235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To </a:t>
            </a:r>
            <a:r>
              <a:rPr lang="en-US" sz="2400" dirty="0" err="1"/>
              <a:t>rephosphorylate</a:t>
            </a:r>
            <a:r>
              <a:rPr lang="en-US" sz="2400" dirty="0"/>
              <a:t> ATP a phosphate group is joined to ADP to re-form ATP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Endergonic process that requires the input energy</a:t>
            </a:r>
          </a:p>
          <a:p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1749830" y="4018146"/>
            <a:ext cx="1562792" cy="93102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ADP</a:t>
            </a:r>
          </a:p>
        </p:txBody>
      </p:sp>
      <p:sp>
        <p:nvSpPr>
          <p:cNvPr id="8" name="Plus 7"/>
          <p:cNvSpPr/>
          <p:nvPr/>
        </p:nvSpPr>
        <p:spPr>
          <a:xfrm>
            <a:off x="3649234" y="4187756"/>
            <a:ext cx="482138" cy="623454"/>
          </a:xfrm>
          <a:prstGeom prst="mathPl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651078" y="4187756"/>
            <a:ext cx="556953" cy="591805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PI</a:t>
            </a:r>
          </a:p>
        </p:txBody>
      </p:sp>
      <p:sp>
        <p:nvSpPr>
          <p:cNvPr id="11" name="Explosion 1 10"/>
          <p:cNvSpPr/>
          <p:nvPr/>
        </p:nvSpPr>
        <p:spPr>
          <a:xfrm>
            <a:off x="6246495" y="4108200"/>
            <a:ext cx="1641764" cy="777240"/>
          </a:xfrm>
          <a:prstGeom prst="irregularSeal1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Energy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9768" y="4258670"/>
            <a:ext cx="371888" cy="481626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>
          <a:xfrm>
            <a:off x="8079971" y="4511293"/>
            <a:ext cx="104740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Explosion 1 15"/>
          <p:cNvSpPr/>
          <p:nvPr/>
        </p:nvSpPr>
        <p:spPr>
          <a:xfrm>
            <a:off x="9363301" y="4130585"/>
            <a:ext cx="1310241" cy="761416"/>
          </a:xfrm>
          <a:prstGeom prst="irregularSeal1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ATP</a:t>
            </a:r>
          </a:p>
        </p:txBody>
      </p:sp>
    </p:spTree>
    <p:extLst>
      <p:ext uri="{BB962C8B-B14F-4D97-AF65-F5344CB8AC3E}">
        <p14:creationId xmlns:p14="http://schemas.microsoft.com/office/powerpoint/2010/main" val="9750141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Three Main Energy Systems replenish ATP, the Body’s Direct Source of Energy During Exercise and at Rest</a:t>
            </a: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2209945153"/>
              </p:ext>
            </p:extLst>
          </p:nvPr>
        </p:nvGraphicFramePr>
        <p:xfrm>
          <a:off x="838200" y="2028308"/>
          <a:ext cx="5347393" cy="33915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5-Point Star 6"/>
          <p:cNvSpPr/>
          <p:nvPr/>
        </p:nvSpPr>
        <p:spPr>
          <a:xfrm>
            <a:off x="4214553" y="4405400"/>
            <a:ext cx="540328" cy="565266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FADE74-1FEB-43B3-8B31-99F9ED8DB6CB}"/>
              </a:ext>
            </a:extLst>
          </p:cNvPr>
          <p:cNvSpPr txBox="1"/>
          <p:nvPr/>
        </p:nvSpPr>
        <p:spPr>
          <a:xfrm>
            <a:off x="7053943" y="1690688"/>
            <a:ext cx="460932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During exercise or a sports activity, all 3 energy systems are “ON”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certain exercise or sports activities, one of the energy systems maybe the more predominant energy system used during that activity </a:t>
            </a:r>
          </a:p>
        </p:txBody>
      </p:sp>
    </p:spTree>
    <p:extLst>
      <p:ext uri="{BB962C8B-B14F-4D97-AF65-F5344CB8AC3E}">
        <p14:creationId xmlns:p14="http://schemas.microsoft.com/office/powerpoint/2010/main" val="4863505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Creatine Phosphate Energy 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Creatine Phosphate (</a:t>
            </a:r>
            <a:r>
              <a:rPr lang="en-US" sz="2400" dirty="0" err="1"/>
              <a:t>CrP</a:t>
            </a:r>
            <a:r>
              <a:rPr lang="en-US" sz="2400" dirty="0"/>
              <a:t>) is another high-energy phosphate compound stored in the muscle + other tissues</a:t>
            </a:r>
          </a:p>
          <a:p>
            <a:r>
              <a:rPr lang="en-US" sz="2400" dirty="0"/>
              <a:t>Energy released from breakdown of </a:t>
            </a:r>
            <a:r>
              <a:rPr lang="en-US" sz="2400" dirty="0" err="1"/>
              <a:t>CrP</a:t>
            </a:r>
            <a:r>
              <a:rPr lang="en-US" sz="2400" dirty="0"/>
              <a:t> is used to restore ATP</a:t>
            </a:r>
          </a:p>
          <a:p>
            <a:pPr marL="0" indent="0">
              <a:buNone/>
            </a:pPr>
            <a:r>
              <a:rPr lang="en-US" sz="2400" b="1" u="sng" dirty="0"/>
              <a:t>Where do we get Creatine in the diet?</a:t>
            </a:r>
          </a:p>
          <a:p>
            <a:r>
              <a:rPr lang="en-US" sz="2400" dirty="0"/>
              <a:t>Food sources-beef and fish</a:t>
            </a:r>
          </a:p>
          <a:p>
            <a:r>
              <a:rPr lang="en-US" sz="2400" dirty="0"/>
              <a:t>Dietary supplements </a:t>
            </a:r>
          </a:p>
          <a:p>
            <a:r>
              <a:rPr lang="en-US" sz="2400" dirty="0"/>
              <a:t>Liver and kidney can synthesize creatine if amino acids (arginine, glycine, and methionine are present)</a:t>
            </a:r>
          </a:p>
          <a:p>
            <a:r>
              <a:rPr lang="en-US" sz="2400" dirty="0"/>
              <a:t>Issues with vegetarians?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2022" y="5240194"/>
            <a:ext cx="2186247" cy="146964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958344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Creatine Phosphate Energy System, contd.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600" dirty="0"/>
              <a:t>Creatine phosphate energy system phosphorylates ADP into ATP very RAPIDLY</a:t>
            </a:r>
          </a:p>
          <a:p>
            <a:r>
              <a:rPr lang="en-US" sz="2600" dirty="0"/>
              <a:t>One-step chemical reaction catalyzed by the creatine kinase (CK) enzyme </a:t>
            </a:r>
          </a:p>
          <a:p>
            <a:r>
              <a:rPr lang="en-US" sz="2600" dirty="0"/>
              <a:t>Reaction does not require oxygen (anaerobic) energy systems </a:t>
            </a:r>
          </a:p>
          <a:p>
            <a:r>
              <a:rPr lang="en-US" sz="2600" dirty="0"/>
              <a:t>Preferred energy system during very-high intensity, but short-duration exercise</a:t>
            </a:r>
          </a:p>
        </p:txBody>
      </p:sp>
    </p:spTree>
    <p:extLst>
      <p:ext uri="{BB962C8B-B14F-4D97-AF65-F5344CB8AC3E}">
        <p14:creationId xmlns:p14="http://schemas.microsoft.com/office/powerpoint/2010/main" val="25377273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6266" y="1204711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en-US" sz="3600" b="1" dirty="0"/>
              <a:t>Critical thinking-</a:t>
            </a:r>
            <a:r>
              <a:rPr lang="en-US" sz="3600" dirty="0"/>
              <a:t>What types of exercise or sports activities would utilize the Creatine Phosphate Energy System?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5072" y="2775673"/>
            <a:ext cx="3143596" cy="3143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6701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465</TotalTime>
  <Words>1257</Words>
  <Application>Microsoft Office PowerPoint</Application>
  <PresentationFormat>Widescreen</PresentationFormat>
  <Paragraphs>130</Paragraphs>
  <Slides>22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Calibri</vt:lpstr>
      <vt:lpstr>Calibri Light</vt:lpstr>
      <vt:lpstr>Times New Roman</vt:lpstr>
      <vt:lpstr>Office Theme</vt:lpstr>
      <vt:lpstr>Energy Systems and Exercise  </vt:lpstr>
      <vt:lpstr>Objectives of Today’s Lesson</vt:lpstr>
      <vt:lpstr>Basic Definitions</vt:lpstr>
      <vt:lpstr>ATP is the Immediate Source of Energy in the Body for Activity and Exercise</vt:lpstr>
      <vt:lpstr>Rephosphorylation of ATP from ADP is needed to restore it</vt:lpstr>
      <vt:lpstr>Three Main Energy Systems replenish ATP, the Body’s Direct Source of Energy During Exercise and at Rest</vt:lpstr>
      <vt:lpstr>Creatine Phosphate Energy System</vt:lpstr>
      <vt:lpstr>Creatine Phosphate Energy System, contd.</vt:lpstr>
      <vt:lpstr>Critical thinking-What types of exercise or sports activities would utilize the Creatine Phosphate Energy System?</vt:lpstr>
      <vt:lpstr>Answer: Very high-intensity, but Short-duration exercise or sports activities</vt:lpstr>
      <vt:lpstr>The Anaerobic Glycolysis Energy System</vt:lpstr>
      <vt:lpstr>The Anaerobic Glycolysis Energy System, contd.</vt:lpstr>
      <vt:lpstr>Critical thinking-What types of exercise or sports activities would utilize the Anaerobic Glycolysis Energy System?</vt:lpstr>
      <vt:lpstr>Answer: High-intensity exercise becomes the predominant energy system after 5-10 seconds when the Creatine Phosphate System reaches its limit</vt:lpstr>
      <vt:lpstr>The Oxidative Phosphorylation Energy System</vt:lpstr>
      <vt:lpstr>Critical thinking-What types of exercise or sports activities would utilize the Oxidative Phosphorylation Energy System?</vt:lpstr>
      <vt:lpstr>Answer: Used at rest and to Support Low to Moderate-Intensity Exercise</vt:lpstr>
      <vt:lpstr>Summary of Main Characteristics of the 3 Energy Systems</vt:lpstr>
      <vt:lpstr>Application Exercise</vt:lpstr>
      <vt:lpstr>Fuel Utilization: Carbs, Fat and Protein</vt:lpstr>
      <vt:lpstr>Fuel Utilization: Carbs, Fat and Protein, contd.</vt:lpstr>
      <vt:lpstr>The Respiratory Exchange Ratio (RER) indicates utilization of Carbs and Fat as Fuels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5</dc:title>
  <dc:creator>rjk01002</dc:creator>
  <cp:lastModifiedBy>MCG</cp:lastModifiedBy>
  <cp:revision>42</cp:revision>
  <cp:lastPrinted>2017-08-23T15:46:56Z</cp:lastPrinted>
  <dcterms:created xsi:type="dcterms:W3CDTF">2016-07-11T14:53:31Z</dcterms:created>
  <dcterms:modified xsi:type="dcterms:W3CDTF">2018-02-21T04:58:19Z</dcterms:modified>
</cp:coreProperties>
</file>